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82" r:id="rId5"/>
    <p:sldId id="259" r:id="rId6"/>
    <p:sldId id="260" r:id="rId7"/>
    <p:sldId id="261" r:id="rId8"/>
    <p:sldId id="262" r:id="rId9"/>
    <p:sldId id="274" r:id="rId10"/>
    <p:sldId id="275" r:id="rId11"/>
    <p:sldId id="279" r:id="rId12"/>
    <p:sldId id="278" r:id="rId13"/>
    <p:sldId id="276" r:id="rId14"/>
    <p:sldId id="277" r:id="rId15"/>
    <p:sldId id="280" r:id="rId16"/>
    <p:sldId id="281" r:id="rId17"/>
    <p:sldId id="263" r:id="rId18"/>
    <p:sldId id="264" r:id="rId19"/>
    <p:sldId id="265" r:id="rId20"/>
    <p:sldId id="266" r:id="rId21"/>
    <p:sldId id="267" r:id="rId22"/>
    <p:sldId id="268" r:id="rId23"/>
    <p:sldId id="283" r:id="rId24"/>
    <p:sldId id="285" r:id="rId25"/>
    <p:sldId id="284" r:id="rId26"/>
    <p:sldId id="286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878E6"/>
    <a:srgbClr val="04AC2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80" d="100"/>
          <a:sy n="80" d="100"/>
        </p:scale>
        <p:origin x="111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046CB0-4E2F-4A9C-A2F2-610BAC03786C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2535D5-6C63-424B-8771-F3D59E24FCF9}">
      <dgm:prSet phldrT="[Текст]"/>
      <dgm:spPr/>
      <dgm:t>
        <a:bodyPr/>
        <a:lstStyle/>
        <a:p>
          <a:r>
            <a:rPr lang="tt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КҮРӘН БИ</a:t>
          </a:r>
        </a:p>
        <a:p>
          <a:r>
            <a:rPr lang="tt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(Ак бүре ыруы)</a:t>
          </a:r>
        </a:p>
      </dgm:t>
    </dgm:pt>
    <dgm:pt modelId="{F65C9424-F859-4517-A9C2-3C793AFC12C1}" type="parTrans" cxnId="{B194C777-62AE-494E-BBDA-C66DEACA3F3A}">
      <dgm:prSet/>
      <dgm:spPr/>
      <dgm:t>
        <a:bodyPr/>
        <a:lstStyle/>
        <a:p>
          <a:endParaRPr lang="ru-RU"/>
        </a:p>
      </dgm:t>
    </dgm:pt>
    <dgm:pt modelId="{E000DE9B-3363-43D7-A2D5-5B624DDC49F5}" type="sibTrans" cxnId="{B194C777-62AE-494E-BBDA-C66DEACA3F3A}">
      <dgm:prSet/>
      <dgm:spPr/>
      <dgm:t>
        <a:bodyPr/>
        <a:lstStyle/>
        <a:p>
          <a:endParaRPr lang="ru-RU"/>
        </a:p>
      </dgm:t>
    </dgm:pt>
    <dgm:pt modelId="{3C612E96-F6A3-4029-8BD2-214069513961}">
      <dgm:prSet phldrT="[Текст]"/>
      <dgm:spPr/>
      <dgm:t>
        <a:bodyPr/>
        <a:lstStyle/>
        <a:p>
          <a:r>
            <a:rPr lang="tt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АЛМАШ ХАН</a:t>
          </a:r>
        </a:p>
        <a:p>
          <a:r>
            <a:rPr lang="tt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(Болгарлар ыруы)</a:t>
          </a:r>
          <a:endParaRPr lang="ru-RU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503261C-1836-4147-930F-CECF538105D7}" type="parTrans" cxnId="{90546139-E878-494E-9271-70D6CB1A29F0}">
      <dgm:prSet/>
      <dgm:spPr/>
      <dgm:t>
        <a:bodyPr/>
        <a:lstStyle/>
        <a:p>
          <a:endParaRPr lang="ru-RU"/>
        </a:p>
      </dgm:t>
    </dgm:pt>
    <dgm:pt modelId="{835DA4F9-98C3-4B3A-A6FB-667FE7E5AE12}" type="sibTrans" cxnId="{90546139-E878-494E-9271-70D6CB1A29F0}">
      <dgm:prSet/>
      <dgm:spPr/>
      <dgm:t>
        <a:bodyPr/>
        <a:lstStyle/>
        <a:p>
          <a:endParaRPr lang="ru-RU"/>
        </a:p>
      </dgm:t>
    </dgm:pt>
    <dgm:pt modelId="{13619BED-A213-4719-8567-9660AF644A54}" type="pres">
      <dgm:prSet presAssocID="{DB046CB0-4E2F-4A9C-A2F2-610BAC03786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C4862B-1E3B-4F42-97E6-541CED887914}" type="pres">
      <dgm:prSet presAssocID="{162535D5-6C63-424B-8771-F3D59E24FCF9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8B7F02-3415-41E3-960D-E15871B16E1B}" type="pres">
      <dgm:prSet presAssocID="{3C612E96-F6A3-4029-8BD2-214069513961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546139-E878-494E-9271-70D6CB1A29F0}" srcId="{DB046CB0-4E2F-4A9C-A2F2-610BAC03786C}" destId="{3C612E96-F6A3-4029-8BD2-214069513961}" srcOrd="1" destOrd="0" parTransId="{9503261C-1836-4147-930F-CECF538105D7}" sibTransId="{835DA4F9-98C3-4B3A-A6FB-667FE7E5AE12}"/>
    <dgm:cxn modelId="{53BBDBF3-3BA9-40DE-8ABC-B669EDF0C6A7}" type="presOf" srcId="{3C612E96-F6A3-4029-8BD2-214069513961}" destId="{148B7F02-3415-41E3-960D-E15871B16E1B}" srcOrd="0" destOrd="0" presId="urn:microsoft.com/office/officeart/2005/8/layout/arrow5"/>
    <dgm:cxn modelId="{B194C777-62AE-494E-BBDA-C66DEACA3F3A}" srcId="{DB046CB0-4E2F-4A9C-A2F2-610BAC03786C}" destId="{162535D5-6C63-424B-8771-F3D59E24FCF9}" srcOrd="0" destOrd="0" parTransId="{F65C9424-F859-4517-A9C2-3C793AFC12C1}" sibTransId="{E000DE9B-3363-43D7-A2D5-5B624DDC49F5}"/>
    <dgm:cxn modelId="{F0CA9D20-B450-40AA-853A-E135FC8498D3}" type="presOf" srcId="{162535D5-6C63-424B-8771-F3D59E24FCF9}" destId="{19C4862B-1E3B-4F42-97E6-541CED887914}" srcOrd="0" destOrd="0" presId="urn:microsoft.com/office/officeart/2005/8/layout/arrow5"/>
    <dgm:cxn modelId="{80920A4E-CC0C-4595-8A21-93956853BAB1}" type="presOf" srcId="{DB046CB0-4E2F-4A9C-A2F2-610BAC03786C}" destId="{13619BED-A213-4719-8567-9660AF644A54}" srcOrd="0" destOrd="0" presId="urn:microsoft.com/office/officeart/2005/8/layout/arrow5"/>
    <dgm:cxn modelId="{07AFAFBB-E6AA-4AB4-B95B-9F943F8F8CBD}" type="presParOf" srcId="{13619BED-A213-4719-8567-9660AF644A54}" destId="{19C4862B-1E3B-4F42-97E6-541CED887914}" srcOrd="0" destOrd="0" presId="urn:microsoft.com/office/officeart/2005/8/layout/arrow5"/>
    <dgm:cxn modelId="{5F46AF6B-29F1-4769-9820-57FB387371F0}" type="presParOf" srcId="{13619BED-A213-4719-8567-9660AF644A54}" destId="{148B7F02-3415-41E3-960D-E15871B16E1B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FEBAA8-F853-46B8-8D91-CEC830E6A41D}" type="doc">
      <dgm:prSet loTypeId="urn:microsoft.com/office/officeart/2005/8/layout/equation2" loCatId="relationship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D01910CA-6E1E-4147-8DE9-902EF6C8F617}">
      <dgm:prSet phldrT="[Текст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tt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1) Чәкән алпагыт</a:t>
          </a:r>
          <a:endParaRPr lang="ru-RU" b="1" dirty="0">
            <a:solidFill>
              <a:schemeClr val="bg1"/>
            </a:solidFill>
          </a:endParaRPr>
        </a:p>
      </dgm:t>
    </dgm:pt>
    <dgm:pt modelId="{10867E3B-773D-4306-8960-6E1391DCE8C4}" type="parTrans" cxnId="{9F161CFF-A199-42B7-B1D3-461CD04E91BB}">
      <dgm:prSet/>
      <dgm:spPr/>
      <dgm:t>
        <a:bodyPr/>
        <a:lstStyle/>
        <a:p>
          <a:endParaRPr lang="ru-RU"/>
        </a:p>
      </dgm:t>
    </dgm:pt>
    <dgm:pt modelId="{3E467109-AA8D-4932-A374-AB5D94CA8CB1}" type="sibTrans" cxnId="{9F161CFF-A199-42B7-B1D3-461CD04E91BB}">
      <dgm:prSet/>
      <dgm:spPr/>
      <dgm:t>
        <a:bodyPr/>
        <a:lstStyle/>
        <a:p>
          <a:endParaRPr lang="ru-RU"/>
        </a:p>
      </dgm:t>
    </dgm:pt>
    <dgm:pt modelId="{600A450F-3258-4F07-92A1-9B38B51A8E81}">
      <dgm:prSet phldrT="[Текст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tt-RU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rPr>
            <a:t>3) Корыч-Тимер</a:t>
          </a:r>
          <a:endParaRPr lang="ru-RU" dirty="0">
            <a:solidFill>
              <a:srgbClr val="FF00FF"/>
            </a:solidFill>
          </a:endParaRPr>
        </a:p>
      </dgm:t>
    </dgm:pt>
    <dgm:pt modelId="{911A6644-6B24-47CA-91B8-2854BC5A186C}" type="parTrans" cxnId="{583C81F5-70E4-4E21-B55B-93F9BC2C00CC}">
      <dgm:prSet/>
      <dgm:spPr/>
      <dgm:t>
        <a:bodyPr/>
        <a:lstStyle/>
        <a:p>
          <a:endParaRPr lang="ru-RU"/>
        </a:p>
      </dgm:t>
    </dgm:pt>
    <dgm:pt modelId="{AD252A02-F76E-44B1-B31B-44028D0EA8F9}" type="sibTrans" cxnId="{583C81F5-70E4-4E21-B55B-93F9BC2C00CC}">
      <dgm:prSet/>
      <dgm:spPr/>
      <dgm:t>
        <a:bodyPr/>
        <a:lstStyle/>
        <a:p>
          <a:endParaRPr lang="ru-RU"/>
        </a:p>
      </dgm:t>
    </dgm:pt>
    <dgm:pt modelId="{FF5B7F1D-B911-42C6-9DFC-32CCEA47EB4E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tt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2) Будрач сукман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9224015-FAAD-4BE6-A2CE-4963FA33FA58}" type="parTrans" cxnId="{20E03160-0989-434B-88AC-79A72F655042}">
      <dgm:prSet/>
      <dgm:spPr/>
      <dgm:t>
        <a:bodyPr/>
        <a:lstStyle/>
        <a:p>
          <a:endParaRPr lang="ru-RU"/>
        </a:p>
      </dgm:t>
    </dgm:pt>
    <dgm:pt modelId="{66E166E4-F25B-4667-B473-D1A0AE355075}" type="sibTrans" cxnId="{20E03160-0989-434B-88AC-79A72F655042}">
      <dgm:prSet/>
      <dgm:spPr/>
      <dgm:t>
        <a:bodyPr/>
        <a:lstStyle/>
        <a:p>
          <a:endParaRPr lang="ru-RU"/>
        </a:p>
      </dgm:t>
    </dgm:pt>
    <dgm:pt modelId="{FFA42AF7-8C96-4CEC-801B-AF86D1CD5331}">
      <dgm:prSet phldrT="[Текст]"/>
      <dgm:spPr>
        <a:solidFill>
          <a:srgbClr val="FFFF00"/>
        </a:solidFill>
      </dgm:spPr>
      <dgm:t>
        <a:bodyPr/>
        <a:lstStyle/>
        <a:p>
          <a:r>
            <a:rPr lang="tt-RU" b="1" dirty="0" smtClean="0">
              <a:solidFill>
                <a:srgbClr val="FF0000"/>
              </a:solidFill>
            </a:rPr>
            <a:t>Тотыш</a:t>
          </a:r>
          <a:endParaRPr lang="ru-RU" b="1" dirty="0">
            <a:solidFill>
              <a:srgbClr val="FF0000"/>
            </a:solidFill>
          </a:endParaRPr>
        </a:p>
      </dgm:t>
    </dgm:pt>
    <dgm:pt modelId="{A211D9F3-77EB-4F47-949D-6F83872854E5}" type="parTrans" cxnId="{202B70DA-1E3A-47E6-B8FF-9A05E83E7B88}">
      <dgm:prSet/>
      <dgm:spPr/>
      <dgm:t>
        <a:bodyPr/>
        <a:lstStyle/>
        <a:p>
          <a:endParaRPr lang="ru-RU"/>
        </a:p>
      </dgm:t>
    </dgm:pt>
    <dgm:pt modelId="{8FF20ED1-5966-47C6-A83E-44C1F082B24C}" type="sibTrans" cxnId="{202B70DA-1E3A-47E6-B8FF-9A05E83E7B88}">
      <dgm:prSet/>
      <dgm:spPr/>
      <dgm:t>
        <a:bodyPr/>
        <a:lstStyle/>
        <a:p>
          <a:endParaRPr lang="ru-RU"/>
        </a:p>
      </dgm:t>
    </dgm:pt>
    <dgm:pt modelId="{D41187D3-06DA-4EC1-8632-ADBB406860FF}" type="pres">
      <dgm:prSet presAssocID="{C1FEBAA8-F853-46B8-8D91-CEC830E6A41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B870B7-0ABA-4733-B57C-E6442C4ACBC9}" type="pres">
      <dgm:prSet presAssocID="{C1FEBAA8-F853-46B8-8D91-CEC830E6A41D}" presName="vNodes" presStyleCnt="0"/>
      <dgm:spPr/>
    </dgm:pt>
    <dgm:pt modelId="{922DA7D1-18A3-4CB3-A5E8-832D2CFDDE22}" type="pres">
      <dgm:prSet presAssocID="{D01910CA-6E1E-4147-8DE9-902EF6C8F617}" presName="node" presStyleLbl="node1" presStyleIdx="0" presStyleCnt="4" custScaleX="170291" custScaleY="155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C35EF6-4914-4830-A759-CDF67E78D584}" type="pres">
      <dgm:prSet presAssocID="{3E467109-AA8D-4932-A374-AB5D94CA8CB1}" presName="spacerT" presStyleCnt="0"/>
      <dgm:spPr/>
    </dgm:pt>
    <dgm:pt modelId="{CDC6F045-32A8-4AD9-90DE-EBFD9EA18528}" type="pres">
      <dgm:prSet presAssocID="{3E467109-AA8D-4932-A374-AB5D94CA8CB1}" presName="sibTrans" presStyleLbl="sibTrans2D1" presStyleIdx="0" presStyleCnt="3"/>
      <dgm:spPr/>
      <dgm:t>
        <a:bodyPr/>
        <a:lstStyle/>
        <a:p>
          <a:endParaRPr lang="ru-RU"/>
        </a:p>
      </dgm:t>
    </dgm:pt>
    <dgm:pt modelId="{EF9B5B00-9288-4A2A-867A-7C881A16EFCB}" type="pres">
      <dgm:prSet presAssocID="{3E467109-AA8D-4932-A374-AB5D94CA8CB1}" presName="spacerB" presStyleCnt="0"/>
      <dgm:spPr/>
    </dgm:pt>
    <dgm:pt modelId="{C4507398-7E39-4754-9BCE-5A8E4517AE43}" type="pres">
      <dgm:prSet presAssocID="{FF5B7F1D-B911-42C6-9DFC-32CCEA47EB4E}" presName="node" presStyleLbl="node1" presStyleIdx="1" presStyleCnt="4" custScaleX="174426" custScaleY="1814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8B2A5-BAD3-47F8-A7CF-9EF7F9F883EA}" type="pres">
      <dgm:prSet presAssocID="{66E166E4-F25B-4667-B473-D1A0AE355075}" presName="spacerT" presStyleCnt="0"/>
      <dgm:spPr/>
    </dgm:pt>
    <dgm:pt modelId="{30DC094D-2767-403D-927D-12C74245DBCD}" type="pres">
      <dgm:prSet presAssocID="{66E166E4-F25B-4667-B473-D1A0AE355075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887ACC0-D545-4054-B8C5-EF707FD752E2}" type="pres">
      <dgm:prSet presAssocID="{66E166E4-F25B-4667-B473-D1A0AE355075}" presName="spacerB" presStyleCnt="0"/>
      <dgm:spPr/>
    </dgm:pt>
    <dgm:pt modelId="{898AB6D5-956B-40B2-9F1C-4FADD745DBD6}" type="pres">
      <dgm:prSet presAssocID="{600A450F-3258-4F07-92A1-9B38B51A8E81}" presName="node" presStyleLbl="node1" presStyleIdx="2" presStyleCnt="4" custScaleX="203280" custScaleY="2037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5B6094-4644-4D70-9C59-9DB53DE38C4C}" type="pres">
      <dgm:prSet presAssocID="{C1FEBAA8-F853-46B8-8D91-CEC830E6A41D}" presName="sibTransLast" presStyleLbl="sibTrans2D1" presStyleIdx="2" presStyleCnt="3" custScaleX="146428" custScaleY="86267" custLinFactNeighborX="-18969" custLinFactNeighborY="1"/>
      <dgm:spPr/>
      <dgm:t>
        <a:bodyPr/>
        <a:lstStyle/>
        <a:p>
          <a:endParaRPr lang="ru-RU"/>
        </a:p>
      </dgm:t>
    </dgm:pt>
    <dgm:pt modelId="{7EA53DA9-A2EC-43EF-A469-90A80B7B9EF7}" type="pres">
      <dgm:prSet presAssocID="{C1FEBAA8-F853-46B8-8D91-CEC830E6A41D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E5073973-2BED-4502-BFD2-AD11B071C99D}" type="pres">
      <dgm:prSet presAssocID="{C1FEBAA8-F853-46B8-8D91-CEC830E6A41D}" presName="lastNode" presStyleLbl="node1" presStyleIdx="3" presStyleCnt="4" custScaleX="131710" custScaleY="128364" custLinFactNeighborX="8530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2D8C05-4B68-4804-BDCC-499315D37209}" type="presOf" srcId="{600A450F-3258-4F07-92A1-9B38B51A8E81}" destId="{898AB6D5-956B-40B2-9F1C-4FADD745DBD6}" srcOrd="0" destOrd="0" presId="urn:microsoft.com/office/officeart/2005/8/layout/equation2"/>
    <dgm:cxn modelId="{9141DB08-7C96-4CC2-93A6-2E587D6FA136}" type="presOf" srcId="{D01910CA-6E1E-4147-8DE9-902EF6C8F617}" destId="{922DA7D1-18A3-4CB3-A5E8-832D2CFDDE22}" srcOrd="0" destOrd="0" presId="urn:microsoft.com/office/officeart/2005/8/layout/equation2"/>
    <dgm:cxn modelId="{FFE3D690-6314-4AF3-9BA8-FCC57F7C7CDD}" type="presOf" srcId="{C1FEBAA8-F853-46B8-8D91-CEC830E6A41D}" destId="{D41187D3-06DA-4EC1-8632-ADBB406860FF}" srcOrd="0" destOrd="0" presId="urn:microsoft.com/office/officeart/2005/8/layout/equation2"/>
    <dgm:cxn modelId="{9F161CFF-A199-42B7-B1D3-461CD04E91BB}" srcId="{C1FEBAA8-F853-46B8-8D91-CEC830E6A41D}" destId="{D01910CA-6E1E-4147-8DE9-902EF6C8F617}" srcOrd="0" destOrd="0" parTransId="{10867E3B-773D-4306-8960-6E1391DCE8C4}" sibTransId="{3E467109-AA8D-4932-A374-AB5D94CA8CB1}"/>
    <dgm:cxn modelId="{DE19AD87-598D-4A9A-991C-D55DCBA38E96}" type="presOf" srcId="{AD252A02-F76E-44B1-B31B-44028D0EA8F9}" destId="{7EA53DA9-A2EC-43EF-A469-90A80B7B9EF7}" srcOrd="1" destOrd="0" presId="urn:microsoft.com/office/officeart/2005/8/layout/equation2"/>
    <dgm:cxn modelId="{A4A91803-88FF-4E4C-9426-55FC0E11E4CC}" type="presOf" srcId="{AD252A02-F76E-44B1-B31B-44028D0EA8F9}" destId="{295B6094-4644-4D70-9C59-9DB53DE38C4C}" srcOrd="0" destOrd="0" presId="urn:microsoft.com/office/officeart/2005/8/layout/equation2"/>
    <dgm:cxn modelId="{DD8FB7C9-6E48-4143-A77D-240EB1D9223D}" type="presOf" srcId="{3E467109-AA8D-4932-A374-AB5D94CA8CB1}" destId="{CDC6F045-32A8-4AD9-90DE-EBFD9EA18528}" srcOrd="0" destOrd="0" presId="urn:microsoft.com/office/officeart/2005/8/layout/equation2"/>
    <dgm:cxn modelId="{4E36E57B-72E4-428D-9809-EE0F16096298}" type="presOf" srcId="{66E166E4-F25B-4667-B473-D1A0AE355075}" destId="{30DC094D-2767-403D-927D-12C74245DBCD}" srcOrd="0" destOrd="0" presId="urn:microsoft.com/office/officeart/2005/8/layout/equation2"/>
    <dgm:cxn modelId="{20E03160-0989-434B-88AC-79A72F655042}" srcId="{C1FEBAA8-F853-46B8-8D91-CEC830E6A41D}" destId="{FF5B7F1D-B911-42C6-9DFC-32CCEA47EB4E}" srcOrd="1" destOrd="0" parTransId="{79224015-FAAD-4BE6-A2CE-4963FA33FA58}" sibTransId="{66E166E4-F25B-4667-B473-D1A0AE355075}"/>
    <dgm:cxn modelId="{D0172861-709E-47E6-92DA-488EAF823D00}" type="presOf" srcId="{FFA42AF7-8C96-4CEC-801B-AF86D1CD5331}" destId="{E5073973-2BED-4502-BFD2-AD11B071C99D}" srcOrd="0" destOrd="0" presId="urn:microsoft.com/office/officeart/2005/8/layout/equation2"/>
    <dgm:cxn modelId="{202B70DA-1E3A-47E6-B8FF-9A05E83E7B88}" srcId="{C1FEBAA8-F853-46B8-8D91-CEC830E6A41D}" destId="{FFA42AF7-8C96-4CEC-801B-AF86D1CD5331}" srcOrd="3" destOrd="0" parTransId="{A211D9F3-77EB-4F47-949D-6F83872854E5}" sibTransId="{8FF20ED1-5966-47C6-A83E-44C1F082B24C}"/>
    <dgm:cxn modelId="{583C81F5-70E4-4E21-B55B-93F9BC2C00CC}" srcId="{C1FEBAA8-F853-46B8-8D91-CEC830E6A41D}" destId="{600A450F-3258-4F07-92A1-9B38B51A8E81}" srcOrd="2" destOrd="0" parTransId="{911A6644-6B24-47CA-91B8-2854BC5A186C}" sibTransId="{AD252A02-F76E-44B1-B31B-44028D0EA8F9}"/>
    <dgm:cxn modelId="{FB9F30DC-76DA-484C-8CAF-B94A062EDB78}" type="presOf" srcId="{FF5B7F1D-B911-42C6-9DFC-32CCEA47EB4E}" destId="{C4507398-7E39-4754-9BCE-5A8E4517AE43}" srcOrd="0" destOrd="0" presId="urn:microsoft.com/office/officeart/2005/8/layout/equation2"/>
    <dgm:cxn modelId="{F1E33392-3655-46E9-A48A-21AAE878BAF5}" type="presParOf" srcId="{D41187D3-06DA-4EC1-8632-ADBB406860FF}" destId="{6FB870B7-0ABA-4733-B57C-E6442C4ACBC9}" srcOrd="0" destOrd="0" presId="urn:microsoft.com/office/officeart/2005/8/layout/equation2"/>
    <dgm:cxn modelId="{DF922D52-969B-4536-AC76-C77539242B2D}" type="presParOf" srcId="{6FB870B7-0ABA-4733-B57C-E6442C4ACBC9}" destId="{922DA7D1-18A3-4CB3-A5E8-832D2CFDDE22}" srcOrd="0" destOrd="0" presId="urn:microsoft.com/office/officeart/2005/8/layout/equation2"/>
    <dgm:cxn modelId="{EC297309-0A1E-4A97-9617-8186F00D515D}" type="presParOf" srcId="{6FB870B7-0ABA-4733-B57C-E6442C4ACBC9}" destId="{B9C35EF6-4914-4830-A759-CDF67E78D584}" srcOrd="1" destOrd="0" presId="urn:microsoft.com/office/officeart/2005/8/layout/equation2"/>
    <dgm:cxn modelId="{EAA71FEA-DEA9-4F29-BBC5-D708F75908A4}" type="presParOf" srcId="{6FB870B7-0ABA-4733-B57C-E6442C4ACBC9}" destId="{CDC6F045-32A8-4AD9-90DE-EBFD9EA18528}" srcOrd="2" destOrd="0" presId="urn:microsoft.com/office/officeart/2005/8/layout/equation2"/>
    <dgm:cxn modelId="{701FA8B2-0EA9-4BBE-BBAD-21E69D26697B}" type="presParOf" srcId="{6FB870B7-0ABA-4733-B57C-E6442C4ACBC9}" destId="{EF9B5B00-9288-4A2A-867A-7C881A16EFCB}" srcOrd="3" destOrd="0" presId="urn:microsoft.com/office/officeart/2005/8/layout/equation2"/>
    <dgm:cxn modelId="{810F601C-8E55-4DD3-9722-992D5C55815B}" type="presParOf" srcId="{6FB870B7-0ABA-4733-B57C-E6442C4ACBC9}" destId="{C4507398-7E39-4754-9BCE-5A8E4517AE43}" srcOrd="4" destOrd="0" presId="urn:microsoft.com/office/officeart/2005/8/layout/equation2"/>
    <dgm:cxn modelId="{F8F0ACCC-C203-4D19-AAEC-CCD215F09687}" type="presParOf" srcId="{6FB870B7-0ABA-4733-B57C-E6442C4ACBC9}" destId="{7C58B2A5-BAD3-47F8-A7CF-9EF7F9F883EA}" srcOrd="5" destOrd="0" presId="urn:microsoft.com/office/officeart/2005/8/layout/equation2"/>
    <dgm:cxn modelId="{FC703E38-DE15-4E70-BE35-436387B990FB}" type="presParOf" srcId="{6FB870B7-0ABA-4733-B57C-E6442C4ACBC9}" destId="{30DC094D-2767-403D-927D-12C74245DBCD}" srcOrd="6" destOrd="0" presId="urn:microsoft.com/office/officeart/2005/8/layout/equation2"/>
    <dgm:cxn modelId="{DC4B9BEB-F798-4556-9BD6-3938BCC69712}" type="presParOf" srcId="{6FB870B7-0ABA-4733-B57C-E6442C4ACBC9}" destId="{9887ACC0-D545-4054-B8C5-EF707FD752E2}" srcOrd="7" destOrd="0" presId="urn:microsoft.com/office/officeart/2005/8/layout/equation2"/>
    <dgm:cxn modelId="{A9C512BC-9DDF-4CE9-A280-9C092ACAF717}" type="presParOf" srcId="{6FB870B7-0ABA-4733-B57C-E6442C4ACBC9}" destId="{898AB6D5-956B-40B2-9F1C-4FADD745DBD6}" srcOrd="8" destOrd="0" presId="urn:microsoft.com/office/officeart/2005/8/layout/equation2"/>
    <dgm:cxn modelId="{1ABC68EB-08C2-4F8E-BD47-01E4996F2369}" type="presParOf" srcId="{D41187D3-06DA-4EC1-8632-ADBB406860FF}" destId="{295B6094-4644-4D70-9C59-9DB53DE38C4C}" srcOrd="1" destOrd="0" presId="urn:microsoft.com/office/officeart/2005/8/layout/equation2"/>
    <dgm:cxn modelId="{332E62BD-2E69-4259-8387-0433391EF0E3}" type="presParOf" srcId="{295B6094-4644-4D70-9C59-9DB53DE38C4C}" destId="{7EA53DA9-A2EC-43EF-A469-90A80B7B9EF7}" srcOrd="0" destOrd="0" presId="urn:microsoft.com/office/officeart/2005/8/layout/equation2"/>
    <dgm:cxn modelId="{4530DFEF-36ED-422A-AAC5-6BBE1E3B8BA1}" type="presParOf" srcId="{D41187D3-06DA-4EC1-8632-ADBB406860FF}" destId="{E5073973-2BED-4502-BFD2-AD11B071C99D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C4862B-1E3B-4F42-97E6-541CED887914}">
      <dsp:nvSpPr>
        <dsp:cNvPr id="0" name=""/>
        <dsp:cNvSpPr/>
      </dsp:nvSpPr>
      <dsp:spPr>
        <a:xfrm rot="16200000">
          <a:off x="1686" y="677700"/>
          <a:ext cx="3757166" cy="3757166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3100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КҮРӘН БИ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3100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(Ак бүре ыруы)</a:t>
          </a:r>
        </a:p>
      </dsp:txBody>
      <dsp:txXfrm rot="5400000">
        <a:off x="1687" y="1616991"/>
        <a:ext cx="3099662" cy="1878583"/>
      </dsp:txXfrm>
    </dsp:sp>
    <dsp:sp modelId="{148B7F02-3415-41E3-960D-E15871B16E1B}">
      <dsp:nvSpPr>
        <dsp:cNvPr id="0" name=""/>
        <dsp:cNvSpPr/>
      </dsp:nvSpPr>
      <dsp:spPr>
        <a:xfrm rot="5400000">
          <a:off x="4013547" y="677700"/>
          <a:ext cx="3757166" cy="3757166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3100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АЛМАШ ХАН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3100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(Болгарлар ыруы)</a:t>
          </a:r>
          <a:endParaRPr lang="ru-RU" sz="3100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4671052" y="1616992"/>
        <a:ext cx="3099662" cy="18785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DA7D1-18A3-4CB3-A5E8-832D2CFDDE22}">
      <dsp:nvSpPr>
        <dsp:cNvPr id="0" name=""/>
        <dsp:cNvSpPr/>
      </dsp:nvSpPr>
      <dsp:spPr>
        <a:xfrm>
          <a:off x="1670560" y="2267"/>
          <a:ext cx="1528438" cy="1397558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 w="2540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2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1) Чәкән алпагыт</a:t>
          </a:r>
          <a:endParaRPr lang="ru-RU" sz="2300" b="1" kern="1200" dirty="0">
            <a:solidFill>
              <a:schemeClr val="bg1"/>
            </a:solidFill>
          </a:endParaRPr>
        </a:p>
      </dsp:txBody>
      <dsp:txXfrm>
        <a:off x="1894395" y="206935"/>
        <a:ext cx="1080768" cy="988222"/>
      </dsp:txXfrm>
    </dsp:sp>
    <dsp:sp modelId="{CDC6F045-32A8-4AD9-90DE-EBFD9EA18528}">
      <dsp:nvSpPr>
        <dsp:cNvPr id="0" name=""/>
        <dsp:cNvSpPr/>
      </dsp:nvSpPr>
      <dsp:spPr>
        <a:xfrm>
          <a:off x="2174491" y="1472707"/>
          <a:ext cx="520576" cy="520576"/>
        </a:xfrm>
        <a:prstGeom prst="mathPlus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2243493" y="1671775"/>
        <a:ext cx="382572" cy="122440"/>
      </dsp:txXfrm>
    </dsp:sp>
    <dsp:sp modelId="{C4507398-7E39-4754-9BCE-5A8E4517AE43}">
      <dsp:nvSpPr>
        <dsp:cNvPr id="0" name=""/>
        <dsp:cNvSpPr/>
      </dsp:nvSpPr>
      <dsp:spPr>
        <a:xfrm>
          <a:off x="1652003" y="2066164"/>
          <a:ext cx="1565552" cy="1628900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 w="2540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2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2) Будрач сукман</a:t>
          </a:r>
          <a:endParaRPr lang="ru-RU" sz="2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81273" y="2304711"/>
        <a:ext cx="1107012" cy="1151806"/>
      </dsp:txXfrm>
    </dsp:sp>
    <dsp:sp modelId="{30DC094D-2767-403D-927D-12C74245DBCD}">
      <dsp:nvSpPr>
        <dsp:cNvPr id="0" name=""/>
        <dsp:cNvSpPr/>
      </dsp:nvSpPr>
      <dsp:spPr>
        <a:xfrm>
          <a:off x="2174491" y="3767945"/>
          <a:ext cx="520576" cy="520576"/>
        </a:xfrm>
        <a:prstGeom prst="mathPlus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2243493" y="3967013"/>
        <a:ext cx="382572" cy="122440"/>
      </dsp:txXfrm>
    </dsp:sp>
    <dsp:sp modelId="{898AB6D5-956B-40B2-9F1C-4FADD745DBD6}">
      <dsp:nvSpPr>
        <dsp:cNvPr id="0" name=""/>
        <dsp:cNvSpPr/>
      </dsp:nvSpPr>
      <dsp:spPr>
        <a:xfrm>
          <a:off x="1522514" y="4361402"/>
          <a:ext cx="1824529" cy="1829017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2300" kern="1200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rPr>
            <a:t>3) Корыч-Тимер</a:t>
          </a:r>
          <a:endParaRPr lang="ru-RU" sz="2300" kern="1200" dirty="0">
            <a:solidFill>
              <a:srgbClr val="FF00FF"/>
            </a:solidFill>
          </a:endParaRPr>
        </a:p>
      </dsp:txBody>
      <dsp:txXfrm>
        <a:off x="1789710" y="4629255"/>
        <a:ext cx="1290137" cy="1293311"/>
      </dsp:txXfrm>
    </dsp:sp>
    <dsp:sp modelId="{295B6094-4644-4D70-9C59-9DB53DE38C4C}">
      <dsp:nvSpPr>
        <dsp:cNvPr id="0" name=""/>
        <dsp:cNvSpPr/>
      </dsp:nvSpPr>
      <dsp:spPr>
        <a:xfrm>
          <a:off x="3369569" y="2952330"/>
          <a:ext cx="661408" cy="288034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369569" y="3009937"/>
        <a:ext cx="574998" cy="172820"/>
      </dsp:txXfrm>
    </dsp:sp>
    <dsp:sp modelId="{E5073973-2BED-4502-BFD2-AD11B071C99D}">
      <dsp:nvSpPr>
        <dsp:cNvPr id="0" name=""/>
        <dsp:cNvSpPr/>
      </dsp:nvSpPr>
      <dsp:spPr>
        <a:xfrm>
          <a:off x="4199299" y="1944219"/>
          <a:ext cx="2364313" cy="2304249"/>
        </a:xfrm>
        <a:prstGeom prst="ellipse">
          <a:avLst/>
        </a:prstGeom>
        <a:solidFill>
          <a:srgbClr val="FFFF00"/>
        </a:solidFill>
        <a:ln w="25400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3800" b="1" kern="1200" dirty="0" smtClean="0">
              <a:solidFill>
                <a:srgbClr val="FF0000"/>
              </a:solidFill>
            </a:rPr>
            <a:t>Тотыш</a:t>
          </a:r>
          <a:endParaRPr lang="ru-RU" sz="3800" b="1" kern="1200" dirty="0">
            <a:solidFill>
              <a:srgbClr val="FF0000"/>
            </a:solidFill>
          </a:endParaRPr>
        </a:p>
      </dsp:txBody>
      <dsp:txXfrm>
        <a:off x="4545545" y="2281668"/>
        <a:ext cx="1671821" cy="16293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45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27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8456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663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248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00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723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9685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17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670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607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230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890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01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263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257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177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EDD6CAC-3BA8-414E-9F98-FE26FC7BBDCC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D32E884-201E-4AD0-990B-1D13C3650C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24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8305800" cy="2520280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Н.Ф</a:t>
            </a:r>
            <a:r>
              <a:rPr lang="tt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әттах “Итил суы ака торур”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1187624" y="4005064"/>
            <a:ext cx="6984776" cy="1440160"/>
          </a:xfrm>
        </p:spPr>
        <p:txBody>
          <a:bodyPr>
            <a:normAutofit lnSpcReduction="10000"/>
          </a:bodyPr>
          <a:lstStyle/>
          <a:p>
            <a:pPr algn="ctr"/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(ГЕРОЙЛАРГА ХАРАКТЕРИСТИКА, СҮЗЛЕК ЭШЕ,  ӘСӘРДӘГЕ ТӨП КАРШЫЛЫКЛАР)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96752"/>
            <a:ext cx="7772400" cy="5158808"/>
          </a:xfrm>
        </p:spPr>
        <p:txBody>
          <a:bodyPr/>
          <a:lstStyle/>
          <a:p>
            <a:pPr algn="ctr"/>
            <a:endParaRPr lang="tt-RU" sz="8000" dirty="0" smtClean="0">
              <a:solidFill>
                <a:srgbClr val="00FF00"/>
              </a:solidFill>
            </a:endParaRPr>
          </a:p>
          <a:p>
            <a:pPr algn="ctr"/>
            <a:r>
              <a:rPr lang="tt-RU" sz="80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Күрән би</a:t>
            </a:r>
            <a:endParaRPr lang="ru-RU" sz="8000" dirty="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14400" y="188640"/>
            <a:ext cx="7772400" cy="1440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32656"/>
            <a:ext cx="7772400" cy="6525344"/>
          </a:xfrm>
        </p:spPr>
        <p:txBody>
          <a:bodyPr>
            <a:noAutofit/>
          </a:bodyPr>
          <a:lstStyle/>
          <a:p>
            <a:r>
              <a:rPr lang="tt-RU" sz="4000" dirty="0" smtClean="0"/>
              <a:t>“Ул чибәр, би аны башкаларга караганда да ныграк ярата. Бу аңа икеләтә көч бирә. Ул инде үзен дә, углын да юкка-барга кыерсыттырмый башлады. Киресенчә, элеккеләрнең үчен кайтарырга теләп, көндәшләрен, әкренләп-әкренләп, ул үз кулына ала барды”.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4686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96752"/>
            <a:ext cx="7772400" cy="5158808"/>
          </a:xfrm>
        </p:spPr>
        <p:txBody>
          <a:bodyPr>
            <a:normAutofit/>
          </a:bodyPr>
          <a:lstStyle/>
          <a:p>
            <a:pPr algn="ctr"/>
            <a:endParaRPr lang="tt-RU" sz="8000" dirty="0" smtClean="0">
              <a:solidFill>
                <a:srgbClr val="00FF00"/>
              </a:solidFill>
            </a:endParaRPr>
          </a:p>
          <a:p>
            <a:pPr algn="ctr"/>
            <a:r>
              <a:rPr lang="tt-RU" sz="8000" dirty="0" smtClean="0">
                <a:solidFill>
                  <a:srgbClr val="00FF00"/>
                </a:solidFill>
              </a:rPr>
              <a:t>Койтым бикә</a:t>
            </a:r>
            <a:endParaRPr lang="ru-RU" sz="80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340768"/>
            <a:ext cx="7772400" cy="5014792"/>
          </a:xfrm>
        </p:spPr>
        <p:txBody>
          <a:bodyPr>
            <a:normAutofit/>
          </a:bodyPr>
          <a:lstStyle/>
          <a:p>
            <a:r>
              <a:rPr lang="tt-RU" sz="4400" dirty="0" smtClean="0"/>
              <a:t>“Кыска итеп киселгән сакал-мыеклы, озынча битле, очкынланып торган шаян, тере күз карашлы чандыр бер кеше.”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126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84784"/>
            <a:ext cx="7772400" cy="4870776"/>
          </a:xfrm>
        </p:spPr>
        <p:txBody>
          <a:bodyPr>
            <a:normAutofit/>
          </a:bodyPr>
          <a:lstStyle/>
          <a:p>
            <a:endParaRPr lang="tt-RU" sz="8000" dirty="0" smtClean="0">
              <a:solidFill>
                <a:srgbClr val="00FF00"/>
              </a:solidFill>
            </a:endParaRPr>
          </a:p>
          <a:p>
            <a:pPr algn="ctr"/>
            <a:r>
              <a:rPr lang="tt-RU" sz="8000" dirty="0" smtClean="0">
                <a:solidFill>
                  <a:srgbClr val="00FF00"/>
                </a:solidFill>
              </a:rPr>
              <a:t>Ямгырчы би</a:t>
            </a:r>
            <a:endParaRPr lang="ru-RU" sz="80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14400" y="188640"/>
            <a:ext cx="7772400" cy="504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836712"/>
            <a:ext cx="7772400" cy="5518848"/>
          </a:xfrm>
        </p:spPr>
        <p:txBody>
          <a:bodyPr>
            <a:normAutofit/>
          </a:bodyPr>
          <a:lstStyle/>
          <a:p>
            <a:r>
              <a:rPr lang="tt-RU" sz="4800" dirty="0" smtClean="0"/>
              <a:t>“Юлда,тар аралыкта яхшы акбүз атка атланган бер кеше күренде. Бу кеше йөзләгән, меңләгән ир-атлар арасында таудай калкып, ерактан ук күзгә ташланып тора иде.”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3246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52736"/>
            <a:ext cx="7772400" cy="5302824"/>
          </a:xfrm>
        </p:spPr>
        <p:txBody>
          <a:bodyPr>
            <a:normAutofit/>
          </a:bodyPr>
          <a:lstStyle/>
          <a:p>
            <a:pPr algn="ctr"/>
            <a:endParaRPr lang="tt-RU" sz="8000" dirty="0" smtClean="0">
              <a:solidFill>
                <a:srgbClr val="00FF00"/>
              </a:solidFill>
            </a:endParaRPr>
          </a:p>
          <a:p>
            <a:pPr algn="ctr"/>
            <a:r>
              <a:rPr lang="tt-RU" sz="8000" dirty="0" smtClean="0">
                <a:solidFill>
                  <a:srgbClr val="00FF00"/>
                </a:solidFill>
              </a:rPr>
              <a:t>Алмыш хан</a:t>
            </a:r>
            <a:endParaRPr lang="ru-RU" sz="80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14400" y="404664"/>
            <a:ext cx="7772400" cy="1074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980728"/>
            <a:ext cx="7772400" cy="5374832"/>
          </a:xfrm>
        </p:spPr>
        <p:txBody>
          <a:bodyPr>
            <a:normAutofit/>
          </a:bodyPr>
          <a:lstStyle/>
          <a:p>
            <a:pPr algn="just"/>
            <a:r>
              <a:rPr lang="tt-RU" sz="4000" dirty="0" smtClean="0"/>
              <a:t>“Баштанаяк ул тимергә төренгән, шуңа күрә аның сөңге, кылыч үтәрдәй бер генә йомшак җире дә юктыр кебек. Үзенең таза, көр кола атында ул таштан уеп ясалган баганадай нык утыра; киң битле, зур башлы.”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340768"/>
            <a:ext cx="7772400" cy="501479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tt-RU" sz="8000" dirty="0" smtClean="0">
              <a:solidFill>
                <a:srgbClr val="00FF00"/>
              </a:solidFill>
            </a:endParaRPr>
          </a:p>
          <a:p>
            <a:pPr algn="ctr"/>
            <a:r>
              <a:rPr lang="tt-RU" sz="80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Чәкән алпагыт</a:t>
            </a:r>
            <a:endParaRPr lang="ru-RU" sz="8000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3246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84784"/>
            <a:ext cx="7772400" cy="4870776"/>
          </a:xfrm>
        </p:spPr>
        <p:txBody>
          <a:bodyPr>
            <a:normAutofit/>
          </a:bodyPr>
          <a:lstStyle/>
          <a:p>
            <a:r>
              <a:rPr lang="tt-RU" sz="4400" dirty="0" smtClean="0"/>
              <a:t>“Ул чирмеш, урман кешесе, шуңа күрә атта яхшы орыша алмый. Аяк өсте орышка исә аңа беркем каршы тора алмый иде.”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332656"/>
            <a:ext cx="7772400" cy="914400"/>
          </a:xfrm>
        </p:spPr>
        <p:txBody>
          <a:bodyPr/>
          <a:lstStyle/>
          <a:p>
            <a:pPr algn="ctr"/>
            <a:r>
              <a:rPr lang="tt-RU" dirty="0" smtClean="0">
                <a:solidFill>
                  <a:srgbClr val="FF00FF"/>
                </a:solidFill>
              </a:rPr>
              <a:t>СҮЗЛЕК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99592" y="1196752"/>
            <a:ext cx="7772400" cy="5112568"/>
          </a:xfrm>
        </p:spPr>
        <p:txBody>
          <a:bodyPr>
            <a:normAutofit lnSpcReduction="10000"/>
          </a:bodyPr>
          <a:lstStyle/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АЛПАГЫТ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–батыр, алып, көрәшче.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–эре хуҗа, җир-су, байлык иясе; бай </a:t>
            </a:r>
          </a:p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кеше.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БИКӘ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–хуҗаның хатыны, танылган нәселдән булган кыз яки хатын.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БИТЕК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–язу, хат.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БИТЕКЧЕ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–язу-сызу эшләрен алып баручы.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ЙОЛЫК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–корбан чалу.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ЙОЛЫК ТУЕ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–корбан бәйрәме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КАГАН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–борынгы төркиләрдә дәүләт башлыгы, хан, патша.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24744"/>
            <a:ext cx="7772400" cy="5230816"/>
          </a:xfrm>
        </p:spPr>
        <p:txBody>
          <a:bodyPr>
            <a:normAutofit/>
          </a:bodyPr>
          <a:lstStyle/>
          <a:p>
            <a:endParaRPr lang="tt-RU" sz="8000" dirty="0" smtClean="0">
              <a:solidFill>
                <a:srgbClr val="00FF00"/>
              </a:solidFill>
            </a:endParaRPr>
          </a:p>
          <a:p>
            <a:r>
              <a:rPr lang="tt-RU" sz="8000" dirty="0" smtClean="0">
                <a:solidFill>
                  <a:srgbClr val="00FF00"/>
                </a:solidFill>
              </a:rPr>
              <a:t>Будрач сукман</a:t>
            </a:r>
            <a:endParaRPr lang="ru-RU" sz="80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3246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24744"/>
            <a:ext cx="7772400" cy="5230816"/>
          </a:xfrm>
        </p:spPr>
        <p:txBody>
          <a:bodyPr>
            <a:normAutofit/>
          </a:bodyPr>
          <a:lstStyle/>
          <a:p>
            <a:r>
              <a:rPr lang="tt-RU" sz="4400" dirty="0" smtClean="0"/>
              <a:t>“Үзенең җиңгәнлеген белдереп, кызыл итеге белән аның күкрәгенә басты, кылычын итек башы янына терәде.”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52736"/>
            <a:ext cx="7772400" cy="5302824"/>
          </a:xfrm>
        </p:spPr>
        <p:txBody>
          <a:bodyPr>
            <a:normAutofit/>
          </a:bodyPr>
          <a:lstStyle/>
          <a:p>
            <a:pPr algn="ctr"/>
            <a:endParaRPr lang="tt-RU" sz="8000" dirty="0" smtClean="0">
              <a:solidFill>
                <a:srgbClr val="00FF00"/>
              </a:solidFill>
            </a:endParaRPr>
          </a:p>
          <a:p>
            <a:pPr algn="ctr"/>
            <a:r>
              <a:rPr lang="tt-RU" sz="8000" dirty="0" smtClean="0">
                <a:solidFill>
                  <a:srgbClr val="00FF00"/>
                </a:solidFill>
              </a:rPr>
              <a:t>Корыч-Тимер</a:t>
            </a:r>
            <a:endParaRPr lang="ru-RU" sz="80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352928" cy="151216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ӘСӘРДӘГЕ ТӨП КАРШЫЛЫКЛАР: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914400" y="1412776"/>
          <a:ext cx="777240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1" dirty="0" smtClean="0"/>
              <a:t>СӘБӘБЕ: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628800"/>
            <a:ext cx="7772400" cy="4726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t-RU" sz="44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Алмаш ханның әтисе Шелкә үлгәч, Күрән би аңа 3 ел калан түләмәгән. Ул шуны алырга килгән.</a:t>
            </a:r>
            <a:endParaRPr lang="ru-RU" sz="44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08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476672"/>
          <a:ext cx="777240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828704"/>
          </a:xfrm>
        </p:spPr>
        <p:txBody>
          <a:bodyPr/>
          <a:lstStyle/>
          <a:p>
            <a:r>
              <a:rPr lang="tt-RU" dirty="0" smtClean="0"/>
              <a:t>СӘБӘБЕ: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988840"/>
            <a:ext cx="7772400" cy="4366720"/>
          </a:xfrm>
        </p:spPr>
        <p:txBody>
          <a:bodyPr>
            <a:normAutofit/>
          </a:bodyPr>
          <a:lstStyle/>
          <a:p>
            <a:r>
              <a:rPr lang="tt-RU" sz="6600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Илне, Ак бүре ыруын саклап калу</a:t>
            </a:r>
            <a:endParaRPr lang="ru-RU" sz="66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НӘТИҖӘ: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556792"/>
            <a:ext cx="7772400" cy="4798768"/>
          </a:xfrm>
        </p:spPr>
        <p:txBody>
          <a:bodyPr>
            <a:normAutofit/>
          </a:bodyPr>
          <a:lstStyle/>
          <a:p>
            <a:r>
              <a:rPr lang="tt-RU" sz="4400" dirty="0" smtClean="0">
                <a:latin typeface="Times New Roman" pitchFamily="18" charset="0"/>
                <a:cs typeface="Times New Roman" pitchFamily="18" charset="0"/>
              </a:rPr>
              <a:t>Тотыш өченче алып, Корыч-Тимер белән сугышканда җиңелә, шуннан соң, Алмаш хан аны үзенә тотык итеп ала.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32656"/>
            <a:ext cx="7772400" cy="6192688"/>
          </a:xfrm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КАТАУ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–коймалар белән ныгытылган, кораллы гаскәр тарафыннан сакланыла торган торак урын. Анда гадәттә ханнар,биләр яшәгән.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КАЛАН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–сугышта җиңелүчегә түли торган еллык салм, ясак.</a:t>
            </a:r>
            <a:endParaRPr lang="tt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–йола-дин башлыгы.</a:t>
            </a:r>
            <a:endParaRPr lang="tt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ОГАН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–көрәшче, сугышчы.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РУМ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–християн динендәге кеше.</a:t>
            </a:r>
            <a:endParaRPr lang="tt-RU" dirty="0" smtClean="0"/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</a:rPr>
              <a:t>СУКМАН </a:t>
            </a:r>
            <a:r>
              <a:rPr lang="tt-RU" dirty="0" smtClean="0"/>
              <a:t>–батыр сугышчы, алып.</a:t>
            </a:r>
          </a:p>
          <a:p>
            <a:pPr>
              <a:buFont typeface="Courier New" pitchFamily="49" charset="0"/>
              <a:buChar char="o"/>
            </a:pPr>
            <a:endParaRPr lang="tt-RU" dirty="0" smtClean="0"/>
          </a:p>
          <a:p>
            <a:pPr>
              <a:buFont typeface="Courier New" pitchFamily="49" charset="0"/>
              <a:buChar char="o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14400" y="332656"/>
            <a:ext cx="4305672" cy="1794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48680"/>
            <a:ext cx="7772400" cy="5976664"/>
          </a:xfrm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ТОТЫК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–берәр таләпнең үтәлүен тәэмин итү өчен дошман якларның берсе тарафыннан кулга алынган каршы як кешесе (заложник).</a:t>
            </a:r>
            <a:endParaRPr lang="tt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ЯГЫ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–дошман.</a:t>
            </a:r>
            <a:endParaRPr lang="tt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ЯЗЫК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–гаеп, ярамаган эш.</a:t>
            </a:r>
            <a:endParaRPr lang="tt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УГЛАН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–хан яисә би баласы.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ЧУМАК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–мөселман динендәге кеше.</a:t>
            </a:r>
          </a:p>
          <a:p>
            <a:pPr>
              <a:buFont typeface="Courier New" pitchFamily="49" charset="0"/>
              <a:buChar char="o"/>
            </a:pP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ЫМ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–сугышчыларның очрашканда бер-берсен тану өчен алдан билгеләп куйган сүзе, пароль.</a:t>
            </a:r>
          </a:p>
          <a:p>
            <a:pPr>
              <a:buFont typeface="Courier New" pitchFamily="49" charset="0"/>
              <a:buChar char="o"/>
            </a:pPr>
            <a:r>
              <a:rPr lang="tt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ҖӨФҮТ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–яһүд динендәге кеше.</a:t>
            </a:r>
          </a:p>
          <a:p>
            <a:pPr>
              <a:buFont typeface="Courier New" pitchFamily="49" charset="0"/>
              <a:buChar char="o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tt-RU" dirty="0" smtClean="0">
                <a:solidFill>
                  <a:srgbClr val="FFFF00"/>
                </a:solidFill>
                <a:latin typeface="Century" pitchFamily="18" charset="0"/>
                <a:cs typeface="Times New Roman" pitchFamily="18" charset="0"/>
              </a:rPr>
              <a:t>ӘЛЕГЕ ӨЗЕКТӘ СҮЗ КЕМ ТУРЫНДА БАРА?</a:t>
            </a:r>
            <a:endParaRPr lang="ru-RU" dirty="0">
              <a:solidFill>
                <a:srgbClr val="FFFF00"/>
              </a:solidFill>
              <a:latin typeface="Century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060848"/>
            <a:ext cx="7772400" cy="4572000"/>
          </a:xfrm>
        </p:spPr>
        <p:txBody>
          <a:bodyPr>
            <a:normAutofit/>
          </a:bodyPr>
          <a:lstStyle/>
          <a:p>
            <a:pPr marL="582930" indent="-514350" algn="just">
              <a:buFont typeface="Wingdings" pitchFamily="2" charset="2"/>
              <a:buChar char="q"/>
            </a:pPr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“Атасы кебек ул таза,эре сөякле иде . Тик аңа караганда ул буйга тәбәнәгрәк, иңбашка киңрәк. Борын асты әле аның яңа гына караеп килә”.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772400" cy="914400"/>
          </a:xfrm>
        </p:spPr>
        <p:txBody>
          <a:bodyPr/>
          <a:lstStyle/>
          <a:p>
            <a:pPr algn="ctr"/>
            <a:r>
              <a:rPr lang="tt-RU" sz="5400" dirty="0" smtClean="0">
                <a:latin typeface="Times New Roman" pitchFamily="18" charset="0"/>
                <a:cs typeface="Times New Roman" pitchFamily="18" charset="0"/>
              </a:rPr>
              <a:t>ҖАВАП: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636912"/>
            <a:ext cx="7772400" cy="3718648"/>
          </a:xfrm>
        </p:spPr>
        <p:txBody>
          <a:bodyPr>
            <a:normAutofit/>
          </a:bodyPr>
          <a:lstStyle/>
          <a:p>
            <a:pPr algn="ctr"/>
            <a:r>
              <a:rPr lang="tt-RU" sz="8800" dirty="0" smtClean="0">
                <a:solidFill>
                  <a:srgbClr val="00FF00"/>
                </a:solidFill>
              </a:rPr>
              <a:t>ТОТЫШ</a:t>
            </a:r>
            <a:endParaRPr lang="ru-RU" sz="88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44624" y="1700808"/>
            <a:ext cx="129208" cy="3246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404664"/>
            <a:ext cx="7772400" cy="5950896"/>
          </a:xfrm>
        </p:spPr>
        <p:txBody>
          <a:bodyPr>
            <a:noAutofit/>
          </a:bodyPr>
          <a:lstStyle/>
          <a:p>
            <a:pPr algn="just"/>
            <a:r>
              <a:rPr lang="tt-RU" sz="4000" dirty="0" smtClean="0">
                <a:cs typeface="Times New Roman" pitchFamily="18" charset="0"/>
              </a:rPr>
              <a:t>“Ул үзенең үткән бала чагы белән, көн дә күреп өйрәнгән агач өйләр, тар урамнар, җилдә-яңгырда караеп беткән коймалар, капкалар белән, кырыс ирләр белән, зәңгәр төтеннәр белән саубуллашты”.</a:t>
            </a:r>
            <a:endParaRPr lang="ru-RU" sz="4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4400" dirty="0" smtClean="0">
                <a:latin typeface="Times New Roman" pitchFamily="18" charset="0"/>
                <a:cs typeface="Times New Roman" pitchFamily="18" charset="0"/>
              </a:rPr>
              <a:t>ҖАВАП: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tt-RU" sz="8000" dirty="0" smtClean="0">
              <a:solidFill>
                <a:srgbClr val="00FF00"/>
              </a:solidFill>
            </a:endParaRPr>
          </a:p>
          <a:p>
            <a:pPr algn="ctr">
              <a:buNone/>
            </a:pPr>
            <a:r>
              <a:rPr lang="tt-RU" sz="8000" dirty="0" smtClean="0">
                <a:solidFill>
                  <a:srgbClr val="00FF00"/>
                </a:solidFill>
              </a:rPr>
              <a:t>ТОТЫШ</a:t>
            </a:r>
            <a:endParaRPr lang="ru-RU" sz="8000" dirty="0" smtClean="0">
              <a:solidFill>
                <a:srgbClr val="00FF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3966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68760"/>
            <a:ext cx="7772400" cy="5086800"/>
          </a:xfrm>
        </p:spPr>
        <p:txBody>
          <a:bodyPr/>
          <a:lstStyle/>
          <a:p>
            <a:r>
              <a:rPr lang="tt-RU" sz="4400" dirty="0" smtClean="0">
                <a:latin typeface="Times New Roman" pitchFamily="18" charset="0"/>
                <a:cs typeface="Times New Roman" pitchFamily="18" charset="0"/>
              </a:rPr>
              <a:t>“Ул илле яшьләр чамасындагы богадай таза, имәндәй төз, озын буйлы ир иде. Тик бу тыштан караганда гына шулай. Таза”имәннең” эченә корт төшкән иде”.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216</TotalTime>
  <Words>583</Words>
  <Application>Microsoft Office PowerPoint</Application>
  <PresentationFormat>Экран (4:3)</PresentationFormat>
  <Paragraphs>69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Century</vt:lpstr>
      <vt:lpstr>Courier New</vt:lpstr>
      <vt:lpstr>Garamond</vt:lpstr>
      <vt:lpstr>Times New Roman</vt:lpstr>
      <vt:lpstr>Wingdings</vt:lpstr>
      <vt:lpstr>Натуральные материалы</vt:lpstr>
      <vt:lpstr>Н.Фәттах “Итил суы ака торур”</vt:lpstr>
      <vt:lpstr>СҮЗЛЕК</vt:lpstr>
      <vt:lpstr>Презентация PowerPoint</vt:lpstr>
      <vt:lpstr>Презентация PowerPoint</vt:lpstr>
      <vt:lpstr>ӘЛЕГЕ ӨЗЕКТӘ СҮЗ КЕМ ТУРЫНДА БАРА?</vt:lpstr>
      <vt:lpstr>ҖАВАП:</vt:lpstr>
      <vt:lpstr>Презентация PowerPoint</vt:lpstr>
      <vt:lpstr>ҖАВАП: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ӘСӘРДӘГЕ ТӨП КАРШЫЛЫКЛАР:</vt:lpstr>
      <vt:lpstr>СӘБӘБЕ:</vt:lpstr>
      <vt:lpstr>Презентация PowerPoint</vt:lpstr>
      <vt:lpstr>СӘБӘБЕ:</vt:lpstr>
      <vt:lpstr>НӘТИҖӘ: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Н.Фәттах “Итил суы ака торур”</dc:title>
  <dc:creator>DoTa</dc:creator>
  <cp:lastModifiedBy>USER7</cp:lastModifiedBy>
  <cp:revision>24</cp:revision>
  <dcterms:created xsi:type="dcterms:W3CDTF">2012-02-28T15:14:06Z</dcterms:created>
  <dcterms:modified xsi:type="dcterms:W3CDTF">2020-03-29T18:25:25Z</dcterms:modified>
</cp:coreProperties>
</file>